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3"/>
  </p:notesMasterIdLst>
  <p:sldIdLst>
    <p:sldId id="278" r:id="rId2"/>
    <p:sldId id="279" r:id="rId3"/>
    <p:sldId id="268" r:id="rId4"/>
    <p:sldId id="269" r:id="rId5"/>
    <p:sldId id="270" r:id="rId6"/>
    <p:sldId id="277" r:id="rId7"/>
    <p:sldId id="271" r:id="rId8"/>
    <p:sldId id="286" r:id="rId9"/>
    <p:sldId id="287" r:id="rId10"/>
    <p:sldId id="275" r:id="rId11"/>
    <p:sldId id="273" r:id="rId12"/>
    <p:sldId id="282" r:id="rId13"/>
    <p:sldId id="283" r:id="rId14"/>
    <p:sldId id="284" r:id="rId15"/>
    <p:sldId id="285" r:id="rId16"/>
    <p:sldId id="262" r:id="rId17"/>
    <p:sldId id="259" r:id="rId18"/>
    <p:sldId id="276" r:id="rId19"/>
    <p:sldId id="261" r:id="rId20"/>
    <p:sldId id="288"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7900" autoAdjust="0"/>
  </p:normalViewPr>
  <p:slideViewPr>
    <p:cSldViewPr>
      <p:cViewPr varScale="1">
        <p:scale>
          <a:sx n="64" d="100"/>
          <a:sy n="64" d="100"/>
        </p:scale>
        <p:origin x="-15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C8020-6043-4B95-A26B-8D14CF529368}" type="datetimeFigureOut">
              <a:rPr lang="en-US" smtClean="0"/>
              <a:t>6/15/2021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E18D3C-C1EF-4EF4-8D4E-DA8A59A0EA06}" type="slidenum">
              <a:rPr lang="en-US" smtClean="0"/>
              <a:t>‹#›</a:t>
            </a:fld>
            <a:endParaRPr lang="en-US"/>
          </a:p>
        </p:txBody>
      </p:sp>
    </p:spTree>
    <p:extLst>
      <p:ext uri="{BB962C8B-B14F-4D97-AF65-F5344CB8AC3E}">
        <p14:creationId xmlns:p14="http://schemas.microsoft.com/office/powerpoint/2010/main" val="118619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E18D3C-C1EF-4EF4-8D4E-DA8A59A0EA06}" type="slidenum">
              <a:rPr lang="en-US" smtClean="0"/>
              <a:t>10</a:t>
            </a:fld>
            <a:endParaRPr lang="en-US"/>
          </a:p>
        </p:txBody>
      </p:sp>
    </p:spTree>
    <p:extLst>
      <p:ext uri="{BB962C8B-B14F-4D97-AF65-F5344CB8AC3E}">
        <p14:creationId xmlns:p14="http://schemas.microsoft.com/office/powerpoint/2010/main" val="692250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D21AB4A-8A5B-45D5-AEA7-FFBEEDB2EBD0}" type="datetimeFigureOut">
              <a:rPr lang="en-US" smtClean="0"/>
              <a:t>6/15/2021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27F0BDD-43E6-4A95-B77E-FED4EAFBB831}"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21AB4A-8A5B-45D5-AEA7-FFBEEDB2EBD0}" type="datetimeFigureOut">
              <a:rPr lang="en-US" smtClean="0"/>
              <a:t>6/15/2021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7F0BDD-43E6-4A95-B77E-FED4EAFBB8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21AB4A-8A5B-45D5-AEA7-FFBEEDB2EBD0}" type="datetimeFigureOut">
              <a:rPr lang="en-US" smtClean="0"/>
              <a:t>6/15/2021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7F0BDD-43E6-4A95-B77E-FED4EAFBB8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21AB4A-8A5B-45D5-AEA7-FFBEEDB2EBD0}" type="datetimeFigureOut">
              <a:rPr lang="en-US" smtClean="0"/>
              <a:t>6/15/2021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7F0BDD-43E6-4A95-B77E-FED4EAFBB8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D21AB4A-8A5B-45D5-AEA7-FFBEEDB2EBD0}" type="datetimeFigureOut">
              <a:rPr lang="en-US" smtClean="0"/>
              <a:t>6/15/2021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27F0BDD-43E6-4A95-B77E-FED4EAFBB831}"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21AB4A-8A5B-45D5-AEA7-FFBEEDB2EBD0}" type="datetimeFigureOut">
              <a:rPr lang="en-US" smtClean="0"/>
              <a:t>6/15/2021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27F0BDD-43E6-4A95-B77E-FED4EAFBB8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21AB4A-8A5B-45D5-AEA7-FFBEEDB2EBD0}" type="datetimeFigureOut">
              <a:rPr lang="en-US" smtClean="0"/>
              <a:t>6/15/2021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27F0BDD-43E6-4A95-B77E-FED4EAFBB8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D21AB4A-8A5B-45D5-AEA7-FFBEEDB2EBD0}" type="datetimeFigureOut">
              <a:rPr lang="en-US" smtClean="0"/>
              <a:t>6/15/2021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27F0BDD-43E6-4A95-B77E-FED4EAFBB8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D21AB4A-8A5B-45D5-AEA7-FFBEEDB2EBD0}" type="datetimeFigureOut">
              <a:rPr lang="en-US" smtClean="0"/>
              <a:t>6/15/2021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27F0BDD-43E6-4A95-B77E-FED4EAFBB831}"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21AB4A-8A5B-45D5-AEA7-FFBEEDB2EBD0}" type="datetimeFigureOut">
              <a:rPr lang="en-US" smtClean="0"/>
              <a:t>6/15/2021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27F0BDD-43E6-4A95-B77E-FED4EAFBB8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D21AB4A-8A5B-45D5-AEA7-FFBEEDB2EBD0}" type="datetimeFigureOut">
              <a:rPr lang="en-US" smtClean="0"/>
              <a:t>6/15/2021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27F0BDD-43E6-4A95-B77E-FED4EAFBB831}"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D21AB4A-8A5B-45D5-AEA7-FFBEEDB2EBD0}" type="datetimeFigureOut">
              <a:rPr lang="en-US" smtClean="0"/>
              <a:t>6/15/2021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27F0BDD-43E6-4A95-B77E-FED4EAFBB831}"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95" y="5410200"/>
            <a:ext cx="8229600" cy="1143000"/>
          </a:xfrm>
        </p:spPr>
        <p:txBody>
          <a:bodyPr>
            <a:normAutofit fontScale="90000"/>
          </a:bodyPr>
          <a:lstStyle/>
          <a:p>
            <a:r>
              <a:rPr lang="ar-EG" dirty="0"/>
              <a:t>ا.م.د زينب جمعة </a:t>
            </a:r>
            <a:r>
              <a:rPr lang="ar-EG" dirty="0" smtClean="0"/>
              <a:t>صو</a:t>
            </a:r>
            <a:r>
              <a:rPr lang="ar-IQ" dirty="0" smtClean="0"/>
              <a:t>يح   ا.م.احمد  جاسم محمد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2080"/>
            <a:ext cx="82613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1676400"/>
            <a:ext cx="7239000" cy="1815882"/>
          </a:xfrm>
          <a:prstGeom prst="rect">
            <a:avLst/>
          </a:prstGeom>
          <a:noFill/>
        </p:spPr>
        <p:txBody>
          <a:bodyPr wrap="square" rtlCol="0">
            <a:spAutoFit/>
          </a:bodyPr>
          <a:lstStyle/>
          <a:p>
            <a:pPr algn="ctr"/>
            <a:r>
              <a:rPr lang="ar-IQ" sz="3600" b="1" dirty="0" smtClean="0">
                <a:solidFill>
                  <a:schemeClr val="tx2"/>
                </a:solidFill>
              </a:rPr>
              <a:t>اساسيات عمل المجهرالالكتروني الماسح  </a:t>
            </a:r>
            <a:endParaRPr lang="en-US" sz="3600" b="1" dirty="0" smtClean="0">
              <a:solidFill>
                <a:schemeClr val="tx2"/>
              </a:solidFill>
            </a:endParaRPr>
          </a:p>
          <a:p>
            <a:pPr algn="ctr"/>
            <a:r>
              <a:rPr lang="en-US" sz="4000" b="1" dirty="0" smtClean="0">
                <a:solidFill>
                  <a:srgbClr val="C00000"/>
                </a:solidFill>
              </a:rPr>
              <a:t>SEM</a:t>
            </a:r>
            <a:endParaRPr lang="en-US" dirty="0">
              <a:solidFill>
                <a:srgbClr val="C00000"/>
              </a:solidFill>
            </a:endParaRPr>
          </a:p>
        </p:txBody>
      </p:sp>
      <p:sp>
        <p:nvSpPr>
          <p:cNvPr id="5" name="TextBox 4"/>
          <p:cNvSpPr txBox="1"/>
          <p:nvPr/>
        </p:nvSpPr>
        <p:spPr>
          <a:xfrm>
            <a:off x="2590800" y="3276600"/>
            <a:ext cx="4724400" cy="830997"/>
          </a:xfrm>
          <a:prstGeom prst="rect">
            <a:avLst/>
          </a:prstGeom>
          <a:noFill/>
        </p:spPr>
        <p:txBody>
          <a:bodyPr wrap="square" rtlCol="0">
            <a:spAutoFit/>
          </a:bodyPr>
          <a:lstStyle/>
          <a:p>
            <a:pPr algn="ctr"/>
            <a:r>
              <a:rPr lang="ar-IQ" sz="2400" b="1" dirty="0" smtClean="0"/>
              <a:t>مقرر النانوتكنلوجي العملي :المرحلة الثالثة    (العملي</a:t>
            </a:r>
            <a:r>
              <a:rPr lang="ar-IQ" b="1" dirty="0" smtClean="0"/>
              <a:t>)</a:t>
            </a:r>
            <a:endParaRPr lang="en-US" b="1" dirty="0"/>
          </a:p>
        </p:txBody>
      </p:sp>
    </p:spTree>
    <p:extLst>
      <p:ext uri="{BB962C8B-B14F-4D97-AF65-F5344CB8AC3E}">
        <p14:creationId xmlns:p14="http://schemas.microsoft.com/office/powerpoint/2010/main" val="4152559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488"/>
            <a:ext cx="8229600" cy="6199312"/>
          </a:xfrm>
        </p:spPr>
        <p:txBody>
          <a:bodyPr/>
          <a:lstStyle/>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032" t="18333" r="19180" b="32084"/>
          <a:stretch/>
        </p:blipFill>
        <p:spPr bwMode="auto">
          <a:xfrm>
            <a:off x="457200" y="152400"/>
            <a:ext cx="8305800" cy="670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943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6049962"/>
          </a:xfrm>
        </p:spPr>
        <p:txBody>
          <a:bodyPr>
            <a:normAutofit fontScale="90000"/>
          </a:bodyPr>
          <a:lstStyle/>
          <a:p>
            <a:pPr algn="just" rtl="1"/>
            <a:r>
              <a:rPr lang="ar-IQ" dirty="0" smtClean="0"/>
              <a:t/>
            </a:r>
            <a:br>
              <a:rPr lang="ar-IQ" dirty="0" smtClean="0"/>
            </a:br>
            <a:r>
              <a:rPr lang="ar-IQ" b="1" dirty="0" smtClean="0">
                <a:solidFill>
                  <a:srgbClr val="FF0000"/>
                </a:solidFill>
              </a:rPr>
              <a:t>الكواشف:</a:t>
            </a:r>
            <a:r>
              <a:rPr lang="en-US" b="1" dirty="0" smtClean="0">
                <a:solidFill>
                  <a:srgbClr val="FF0000"/>
                </a:solidFill>
              </a:rPr>
              <a:t>Detectors</a:t>
            </a:r>
            <a:r>
              <a:rPr lang="en-US" sz="3600" dirty="0" smtClean="0"/>
              <a:t/>
            </a:r>
            <a:br>
              <a:rPr lang="en-US" sz="3600" dirty="0" smtClean="0"/>
            </a:br>
            <a:r>
              <a:rPr lang="ar-IQ" sz="3600" dirty="0" smtClean="0"/>
              <a:t>الكواشف هنا تشبة العدسات العينية في المجهر الضوىي الا ان الامر يكون هنا اكثر تعقيدا فالكواشف في هذا الجهاز ترصد تفاعل سيل الالكترونات او تيار الالكترونات مع العينة المراد فحصها بطرق مختلفة .فعلى سبيل المثال بعض الكواشف ترصد الالكترونات الثانوية,وهي الالكترونات المتحررة من السطح الخارجي من العينة بفعل تيار الالكترونات ,وكذلك توجد بنفس الجهاز كواشف اشعة اكس والتي تمكن العلماء من تحليل العينة ومعرفة طبيعة تركيب هذه المركبات الموجودة بالعينة</a:t>
            </a:r>
            <a:r>
              <a:rPr lang="ar-IQ" dirty="0" smtClean="0"/>
              <a:t>.</a:t>
            </a:r>
            <a:endParaRPr lang="en-US" dirty="0"/>
          </a:p>
        </p:txBody>
      </p:sp>
    </p:spTree>
    <p:extLst>
      <p:ext uri="{BB962C8B-B14F-4D97-AF65-F5344CB8AC3E}">
        <p14:creationId xmlns:p14="http://schemas.microsoft.com/office/powerpoint/2010/main" val="2839791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431280"/>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77724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83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320"/>
            <a:ext cx="8019288" cy="6431280"/>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7620000" cy="627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78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320"/>
            <a:ext cx="7943088" cy="6126480"/>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81534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84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355080"/>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768421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82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924800" cy="6172200"/>
          </a:xfrm>
        </p:spPr>
        <p:txBody>
          <a:bodyPr>
            <a:normAutofit/>
          </a:bodyPr>
          <a:lstStyle/>
          <a:p>
            <a:pPr algn="ctr"/>
            <a:r>
              <a:rPr lang="ar-IQ" sz="3600" b="1" dirty="0">
                <a:solidFill>
                  <a:srgbClr val="FF0000"/>
                </a:solidFill>
              </a:rPr>
              <a:t/>
            </a:r>
            <a:br>
              <a:rPr lang="ar-IQ" sz="3600" b="1" dirty="0">
                <a:solidFill>
                  <a:srgbClr val="FF0000"/>
                </a:solidFill>
              </a:rPr>
            </a:br>
            <a:r>
              <a:rPr lang="ar-IQ" sz="3600" b="1" dirty="0" smtClean="0">
                <a:solidFill>
                  <a:srgbClr val="FF0000"/>
                </a:solidFill>
              </a:rPr>
              <a:t/>
            </a:r>
            <a:br>
              <a:rPr lang="ar-IQ" sz="3600" b="1" dirty="0" smtClean="0">
                <a:solidFill>
                  <a:srgbClr val="FF0000"/>
                </a:solidFill>
              </a:rPr>
            </a:br>
            <a:r>
              <a:rPr lang="ar-IQ" sz="2700" dirty="0" smtClean="0"/>
              <a:t>المجهر </a:t>
            </a:r>
            <a:r>
              <a:rPr lang="ar-IQ" sz="2700" dirty="0"/>
              <a:t>الإلكتروني الماسح هو نوع من أنواع المجاهر الإلكترونية التي تنتج صور عينة عن طريق مسح ذلك النموذج مع شعاع مركز من الإلكترونات. تتفاعل الإلكترونات مع الذرات في العينة، وتنتج إشارات مختلفة تحتوي على معلومات حول تضاريس السطح وتكوينه. يتم مسح شعاع الإلكترون بشكل عام باستخدام المسح النقطي ويتم الجمع بين موقع الشعاع مع الإشارة لإنتاج </a:t>
            </a:r>
            <a:r>
              <a:rPr lang="ar-IQ" sz="2700" dirty="0" smtClean="0"/>
              <a:t>صورة. إن </a:t>
            </a:r>
            <a:r>
              <a:rPr lang="ar-IQ" sz="2700" dirty="0"/>
              <a:t>أسلوب المجهر الإلكتروني الماسح الأكثر شيوعًا هو الكشف عن الإلكترونات الثانوية المنبعثة من ذرات مثارة بواسطة شعاع الإلكترون. يعتمد عدد الإلكترونات الثانوية التي يمكن اكتشافها، من بين أمور أخرى، على تضاريس العينة. عن طريق مسح العينة وجمع الإلكترونات الثانوية التي تنبعث باستخدام كاشف خاص، يتم إنشاء صورة عرض تضاريس السطح.</a:t>
            </a:r>
            <a:r>
              <a:rPr lang="en-US" sz="2700" dirty="0"/>
              <a:t/>
            </a:r>
            <a:br>
              <a:rPr lang="en-US" sz="2700" dirty="0"/>
            </a:br>
            <a:endParaRPr lang="en-US" sz="2700" dirty="0"/>
          </a:p>
        </p:txBody>
      </p:sp>
    </p:spTree>
    <p:extLst>
      <p:ext uri="{BB962C8B-B14F-4D97-AF65-F5344CB8AC3E}">
        <p14:creationId xmlns:p14="http://schemas.microsoft.com/office/powerpoint/2010/main" val="1203181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525000" cy="7162800"/>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4577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E:\مهم\zaynab gomaa\8   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
            <a:ext cx="42672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893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320"/>
            <a:ext cx="9009888" cy="6659880"/>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32" y="381000"/>
            <a:ext cx="433705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012" y="403484"/>
            <a:ext cx="4591987" cy="622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76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36162"/>
            <a:ext cx="4343399" cy="603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136162"/>
            <a:ext cx="4117298" cy="603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25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
            <a:ext cx="780612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73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
            </a:r>
            <a:br>
              <a:rPr lang="ar-IQ" dirty="0" smtClean="0"/>
            </a:br>
            <a:r>
              <a:rPr lang="ar-IQ" dirty="0"/>
              <a:t/>
            </a:r>
            <a:br>
              <a:rPr lang="ar-IQ" dirty="0"/>
            </a:br>
            <a:r>
              <a:rPr lang="ar-IQ" dirty="0" smtClean="0"/>
              <a:t>وأخيرا يجب اتخاذ بعض إجراءات الوقاية والسلامة عند تشغيل هذه الأجهزة .فعند عمل هذه الأجهزة فانه ينتج عنها صور اشعة اكس عندما تصطدم الالكترونات بالعينة وكما نعلم فان اشعة اكس ضارة على الانسان الا انه لا يجب عليك القلق من التعرض لاشعة اكس هذا لان العينة تكون معزولة تماما واشعة اكس المتولدة لا تصل للشخص المشغل للجهاز.</a:t>
            </a:r>
            <a:endParaRPr lang="en-US" dirty="0"/>
          </a:p>
        </p:txBody>
      </p:sp>
    </p:spTree>
    <p:extLst>
      <p:ext uri="{BB962C8B-B14F-4D97-AF65-F5344CB8AC3E}">
        <p14:creationId xmlns:p14="http://schemas.microsoft.com/office/powerpoint/2010/main" val="243449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6858000"/>
          </a:xfrm>
        </p:spPr>
        <p:txBody>
          <a:bodyPr>
            <a:normAutofit/>
          </a:bodyPr>
          <a:lstStyle/>
          <a:p>
            <a:pPr algn="ctr"/>
            <a:r>
              <a:rPr lang="ar-IQ" sz="8800" dirty="0" smtClean="0"/>
              <a:t> شكرا للاصغاء</a:t>
            </a:r>
            <a:endParaRPr lang="en-US" sz="8800" dirty="0"/>
          </a:p>
        </p:txBody>
      </p:sp>
    </p:spTree>
    <p:extLst>
      <p:ext uri="{BB962C8B-B14F-4D97-AF65-F5344CB8AC3E}">
        <p14:creationId xmlns:p14="http://schemas.microsoft.com/office/powerpoint/2010/main" val="67374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marL="0" marR="0" algn="r" rtl="1">
              <a:lnSpc>
                <a:spcPct val="115000"/>
              </a:lnSpc>
              <a:spcBef>
                <a:spcPts val="0"/>
              </a:spcBef>
              <a:spcAft>
                <a:spcPts val="1000"/>
              </a:spcAft>
            </a:pPr>
            <a:r>
              <a:rPr lang="ar-IQ" b="1" dirty="0" smtClean="0">
                <a:solidFill>
                  <a:srgbClr val="FF0000"/>
                </a:solidFill>
                <a:ea typeface="Calibri"/>
              </a:rPr>
              <a:t/>
            </a:r>
            <a:br>
              <a:rPr lang="ar-IQ" b="1" dirty="0" smtClean="0">
                <a:solidFill>
                  <a:srgbClr val="FF0000"/>
                </a:solidFill>
                <a:ea typeface="Calibri"/>
              </a:rPr>
            </a:br>
            <a:r>
              <a:rPr lang="ar-IQ" b="1" dirty="0" smtClean="0">
                <a:solidFill>
                  <a:srgbClr val="FF0000"/>
                </a:solidFill>
                <a:ea typeface="Calibri"/>
              </a:rPr>
              <a:t>مكونات </a:t>
            </a:r>
            <a:r>
              <a:rPr lang="ar-IQ" b="1" dirty="0">
                <a:solidFill>
                  <a:srgbClr val="FF0000"/>
                </a:solidFill>
                <a:ea typeface="Calibri"/>
              </a:rPr>
              <a:t>الميكروسكوب الالكتروني </a:t>
            </a:r>
            <a:r>
              <a:rPr lang="ar-IQ" b="1" dirty="0" smtClean="0">
                <a:solidFill>
                  <a:srgbClr val="FF0000"/>
                </a:solidFill>
                <a:ea typeface="Calibri"/>
              </a:rPr>
              <a:t>الماسح</a:t>
            </a:r>
            <a:br>
              <a:rPr lang="ar-IQ" b="1" dirty="0" smtClean="0">
                <a:solidFill>
                  <a:srgbClr val="FF0000"/>
                </a:solidFill>
                <a:ea typeface="Calibri"/>
              </a:rPr>
            </a:br>
            <a:r>
              <a:rPr lang="en-US" sz="3600" dirty="0">
                <a:ea typeface="Calibri"/>
                <a:cs typeface="Arial"/>
              </a:rPr>
              <a:t/>
            </a:r>
            <a:br>
              <a:rPr lang="en-US" sz="3600" dirty="0">
                <a:ea typeface="Calibri"/>
                <a:cs typeface="Arial"/>
              </a:rPr>
            </a:br>
            <a:r>
              <a:rPr lang="ar-IQ" b="1" dirty="0" smtClean="0">
                <a:ea typeface="Calibri"/>
              </a:rPr>
              <a:t>1</a:t>
            </a:r>
            <a:r>
              <a:rPr lang="ar-IQ" b="1" dirty="0" smtClean="0">
                <a:solidFill>
                  <a:srgbClr val="1F497D"/>
                </a:solidFill>
                <a:ea typeface="Calibri"/>
              </a:rPr>
              <a:t>-المدفع </a:t>
            </a:r>
            <a:r>
              <a:rPr lang="ar-IQ" b="1" dirty="0">
                <a:solidFill>
                  <a:srgbClr val="1F497D"/>
                </a:solidFill>
                <a:ea typeface="Calibri"/>
              </a:rPr>
              <a:t>الالكتروني  </a:t>
            </a:r>
            <a:r>
              <a:rPr lang="en-US" b="1" dirty="0">
                <a:solidFill>
                  <a:srgbClr val="C00000"/>
                </a:solidFill>
                <a:latin typeface="Times New Roman"/>
                <a:ea typeface="Calibri"/>
                <a:cs typeface="Arial"/>
              </a:rPr>
              <a:t>ELECTRON GUN</a:t>
            </a:r>
            <a:r>
              <a:rPr lang="en-US" sz="3600" dirty="0">
                <a:ea typeface="Calibri"/>
                <a:cs typeface="Arial"/>
              </a:rPr>
              <a:t/>
            </a:r>
            <a:br>
              <a:rPr lang="en-US" sz="3600" dirty="0">
                <a:ea typeface="Calibri"/>
                <a:cs typeface="Arial"/>
              </a:rPr>
            </a:br>
            <a:r>
              <a:rPr lang="ar-IQ" b="1" dirty="0" smtClean="0">
                <a:solidFill>
                  <a:srgbClr val="1F497D"/>
                </a:solidFill>
                <a:ea typeface="Calibri"/>
              </a:rPr>
              <a:t>2-العدسات </a:t>
            </a:r>
            <a:r>
              <a:rPr lang="en-US" b="1" dirty="0" smtClean="0">
                <a:solidFill>
                  <a:srgbClr val="C00000"/>
                </a:solidFill>
                <a:latin typeface="Times New Roman"/>
                <a:ea typeface="Calibri"/>
                <a:cs typeface="Arial"/>
              </a:rPr>
              <a:t>LENSECE</a:t>
            </a:r>
            <a:r>
              <a:rPr lang="en-US" sz="3600" dirty="0">
                <a:ea typeface="Calibri"/>
                <a:cs typeface="Arial"/>
              </a:rPr>
              <a:t/>
            </a:r>
            <a:br>
              <a:rPr lang="en-US" sz="3600" dirty="0">
                <a:ea typeface="Calibri"/>
                <a:cs typeface="Arial"/>
              </a:rPr>
            </a:br>
            <a:r>
              <a:rPr lang="en-US" b="1" dirty="0" smtClean="0">
                <a:solidFill>
                  <a:srgbClr val="1F497D"/>
                </a:solidFill>
                <a:ea typeface="Calibri"/>
              </a:rPr>
              <a:t>3-</a:t>
            </a:r>
            <a:r>
              <a:rPr lang="en-US" b="1" dirty="0">
                <a:solidFill>
                  <a:srgbClr val="1F497D"/>
                </a:solidFill>
                <a:latin typeface="Times New Roman"/>
                <a:ea typeface="Calibri"/>
                <a:cs typeface="Arial"/>
              </a:rPr>
              <a:t> </a:t>
            </a:r>
            <a:r>
              <a:rPr lang="en-US" b="1" dirty="0" smtClean="0">
                <a:solidFill>
                  <a:srgbClr val="1F497D"/>
                </a:solidFill>
                <a:latin typeface="Times New Roman"/>
                <a:ea typeface="Calibri"/>
                <a:cs typeface="Arial"/>
              </a:rPr>
              <a:t> </a:t>
            </a:r>
            <a:r>
              <a:rPr lang="ar-IQ" b="1" dirty="0" smtClean="0">
                <a:solidFill>
                  <a:srgbClr val="1F497D"/>
                </a:solidFill>
                <a:ea typeface="Calibri"/>
              </a:rPr>
              <a:t>مفرغة </a:t>
            </a:r>
            <a:r>
              <a:rPr lang="ar-IQ" b="1" dirty="0">
                <a:solidFill>
                  <a:srgbClr val="1F497D"/>
                </a:solidFill>
                <a:ea typeface="Calibri"/>
              </a:rPr>
              <a:t>الهواء  </a:t>
            </a:r>
            <a:r>
              <a:rPr lang="en-US" b="1" dirty="0">
                <a:solidFill>
                  <a:srgbClr val="C00000"/>
                </a:solidFill>
                <a:latin typeface="Times New Roman"/>
                <a:ea typeface="Calibri"/>
                <a:cs typeface="Arial"/>
              </a:rPr>
              <a:t>VACUUM CHAMBE</a:t>
            </a:r>
            <a:r>
              <a:rPr lang="ar-IQ" b="1" dirty="0" smtClean="0">
                <a:solidFill>
                  <a:srgbClr val="1F497D"/>
                </a:solidFill>
                <a:ea typeface="Calibri"/>
              </a:rPr>
              <a:t/>
            </a:r>
            <a:br>
              <a:rPr lang="ar-IQ" b="1" dirty="0" smtClean="0">
                <a:solidFill>
                  <a:srgbClr val="1F497D"/>
                </a:solidFill>
                <a:ea typeface="Calibri"/>
              </a:rPr>
            </a:br>
            <a:r>
              <a:rPr lang="ar-IQ" b="1" dirty="0" smtClean="0">
                <a:solidFill>
                  <a:srgbClr val="1F497D"/>
                </a:solidFill>
                <a:ea typeface="Calibri"/>
              </a:rPr>
              <a:t>4- </a:t>
            </a:r>
            <a:r>
              <a:rPr lang="ar-IQ" b="1" dirty="0">
                <a:solidFill>
                  <a:srgbClr val="1F497D"/>
                </a:solidFill>
                <a:ea typeface="Calibri"/>
              </a:rPr>
              <a:t>غرفة العينة </a:t>
            </a:r>
            <a:r>
              <a:rPr lang="en-US" b="1" dirty="0">
                <a:solidFill>
                  <a:srgbClr val="C00000"/>
                </a:solidFill>
                <a:latin typeface="Times New Roman"/>
                <a:ea typeface="Calibri"/>
                <a:cs typeface="Arial"/>
              </a:rPr>
              <a:t>SAMPLE CHAMBER</a:t>
            </a:r>
            <a:r>
              <a:rPr lang="en-US" sz="3600">
                <a:ea typeface="Calibri"/>
                <a:cs typeface="Arial"/>
              </a:rPr>
              <a:t/>
            </a:r>
            <a:br>
              <a:rPr lang="en-US" sz="3600">
                <a:ea typeface="Calibri"/>
                <a:cs typeface="Arial"/>
              </a:rPr>
            </a:br>
            <a:r>
              <a:rPr lang="en-US" b="1" smtClean="0">
                <a:solidFill>
                  <a:srgbClr val="1F497D"/>
                </a:solidFill>
                <a:ea typeface="Calibri"/>
              </a:rPr>
              <a:t>5</a:t>
            </a:r>
            <a:r>
              <a:rPr lang="ar-IQ" b="1" smtClean="0">
                <a:solidFill>
                  <a:srgbClr val="1F497D"/>
                </a:solidFill>
                <a:ea typeface="Calibri"/>
              </a:rPr>
              <a:t>- </a:t>
            </a:r>
            <a:r>
              <a:rPr lang="ar-IQ" b="1" dirty="0">
                <a:solidFill>
                  <a:srgbClr val="1F497D"/>
                </a:solidFill>
                <a:ea typeface="Calibri"/>
              </a:rPr>
              <a:t>الكواشف  </a:t>
            </a:r>
            <a:r>
              <a:rPr lang="en-US" b="1" dirty="0">
                <a:solidFill>
                  <a:srgbClr val="C00000"/>
                </a:solidFill>
                <a:latin typeface="Times New Roman"/>
                <a:ea typeface="Calibri"/>
                <a:cs typeface="Arial"/>
              </a:rPr>
              <a:t>DETECTORS</a:t>
            </a:r>
            <a:r>
              <a:rPr lang="en-US" sz="3600" dirty="0">
                <a:ea typeface="Calibri"/>
                <a:cs typeface="Arial"/>
              </a:rPr>
              <a:t/>
            </a:r>
            <a:br>
              <a:rPr lang="en-US" sz="3600" dirty="0">
                <a:ea typeface="Calibri"/>
                <a:cs typeface="Arial"/>
              </a:rPr>
            </a:br>
            <a:r>
              <a:rPr lang="en-US" sz="3600" dirty="0">
                <a:ea typeface="Calibri"/>
                <a:cs typeface="Arial"/>
              </a:rPr>
              <a:t/>
            </a:r>
            <a:br>
              <a:rPr lang="en-US" sz="3600" dirty="0">
                <a:ea typeface="Calibri"/>
                <a:cs typeface="Arial"/>
              </a:rPr>
            </a:br>
            <a:endParaRPr lang="en-US" dirty="0"/>
          </a:p>
        </p:txBody>
      </p:sp>
    </p:spTree>
    <p:extLst>
      <p:ext uri="{BB962C8B-B14F-4D97-AF65-F5344CB8AC3E}">
        <p14:creationId xmlns:p14="http://schemas.microsoft.com/office/powerpoint/2010/main" val="369396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355080"/>
          </a:xfrm>
        </p:spPr>
        <p:txBody>
          <a:bodyPr>
            <a:normAutofit fontScale="90000"/>
          </a:bodyPr>
          <a:lstStyle/>
          <a:p>
            <a:pPr algn="just"/>
            <a:r>
              <a:rPr lang="ar-IQ" sz="3100" b="1" dirty="0"/>
              <a:t/>
            </a:r>
            <a:br>
              <a:rPr lang="ar-IQ" sz="3100" b="1" dirty="0"/>
            </a:br>
            <a:r>
              <a:rPr lang="ar-IQ" sz="3100" b="1" dirty="0" smtClean="0"/>
              <a:t/>
            </a:r>
            <a:br>
              <a:rPr lang="ar-IQ" sz="3100" b="1" dirty="0" smtClean="0"/>
            </a:br>
            <a:r>
              <a:rPr lang="ar-IQ" sz="3100" b="1" dirty="0" smtClean="0"/>
              <a:t>قبل </a:t>
            </a:r>
            <a:r>
              <a:rPr lang="ar-IQ" sz="3100" b="1" dirty="0"/>
              <a:t>ان يقوم الباحث بالحصول على الصور من جهاز الماسح فان </a:t>
            </a:r>
            <a:r>
              <a:rPr lang="ar-IQ" sz="3100" b="1" dirty="0" smtClean="0"/>
              <a:t>عليه ان يجهزالعينة </a:t>
            </a:r>
            <a:r>
              <a:rPr lang="ar-IQ" sz="3100" b="1" dirty="0"/>
              <a:t>مسبقا لتكون جاهزة كعينة للفحص بالجهاز.لان الجهاز يعمل في الفراغ ويعتمد على المجالات المغناطيسية لذلك فان تحضير العينة قد يكون امرا معقدا بعض الشيء </a:t>
            </a:r>
            <a:r>
              <a:rPr lang="ar-IQ" sz="3100" b="1" dirty="0" smtClean="0"/>
              <a:t>حيث يبدا </a:t>
            </a:r>
            <a:r>
              <a:rPr lang="ar-IQ" sz="3100" b="1" dirty="0"/>
              <a:t>الباحث بتنظيف العينة من أي غبار او عوالق.وبعد ان تتم عملية التنظيف يتم وضع العينة على الحامل الخاص بجهاز الماسح اذا كانت العينة موصلة  للكهرباء.وفي حالة ان تكون العينة غير موصلة للكهرباء يتم تغطية العينة بمادة موصلة مثل الذهب او البلاتينيوم من خلال عملية تعرف </a:t>
            </a:r>
            <a:r>
              <a:rPr lang="en-US" sz="3100" b="1" dirty="0" smtClean="0">
                <a:solidFill>
                  <a:srgbClr val="FF0000"/>
                </a:solidFill>
              </a:rPr>
              <a:t>sputter </a:t>
            </a:r>
            <a:r>
              <a:rPr lang="en-US" sz="3100" b="1" dirty="0">
                <a:solidFill>
                  <a:srgbClr val="FF0000"/>
                </a:solidFill>
              </a:rPr>
              <a:t>coating</a:t>
            </a:r>
            <a:r>
              <a:rPr lang="ar-IQ" sz="3100" b="1" dirty="0">
                <a:solidFill>
                  <a:srgbClr val="FF0000"/>
                </a:solidFill>
              </a:rPr>
              <a:t> </a:t>
            </a:r>
            <a:r>
              <a:rPr lang="ar-IQ" sz="3100" b="1" dirty="0"/>
              <a:t>باسم الطلاء بالانتزاع وهي تقنية تستخدم في انتاج الاغشية الرقيقة.وهذه التقنية تطبق طبقة رقيقة على العينة تجعلها موصلة </a:t>
            </a:r>
            <a:r>
              <a:rPr lang="ar-IQ" sz="3100" b="1" dirty="0" smtClean="0"/>
              <a:t> .</a:t>
            </a:r>
            <a:r>
              <a:rPr lang="en-US" dirty="0"/>
              <a:t/>
            </a:r>
            <a:br>
              <a:rPr lang="en-US" dirty="0"/>
            </a:br>
            <a:endParaRPr lang="en-US" dirty="0"/>
          </a:p>
        </p:txBody>
      </p:sp>
    </p:spTree>
    <p:extLst>
      <p:ext uri="{BB962C8B-B14F-4D97-AF65-F5344CB8AC3E}">
        <p14:creationId xmlns:p14="http://schemas.microsoft.com/office/powerpoint/2010/main" val="4213433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126480"/>
          </a:xfrm>
        </p:spPr>
        <p:txBody>
          <a:bodyPr>
            <a:noAutofit/>
          </a:bodyPr>
          <a:lstStyle/>
          <a:p>
            <a:pPr algn="ctr" rtl="1"/>
            <a:r>
              <a:rPr lang="ar-IQ" sz="2800" b="1" dirty="0"/>
              <a:t/>
            </a:r>
            <a:br>
              <a:rPr lang="ar-IQ" sz="2800" b="1" dirty="0"/>
            </a:br>
            <a:r>
              <a:rPr lang="ar-IQ" sz="4800" b="1" dirty="0" smtClean="0">
                <a:solidFill>
                  <a:srgbClr val="FF0000"/>
                </a:solidFill>
              </a:rPr>
              <a:t>المدفع</a:t>
            </a:r>
            <a:r>
              <a:rPr lang="en-US" sz="4800" b="1" dirty="0" smtClean="0">
                <a:solidFill>
                  <a:srgbClr val="FF0000"/>
                </a:solidFill>
              </a:rPr>
              <a:t>/</a:t>
            </a:r>
            <a:r>
              <a:rPr lang="ar-IQ" sz="4800" b="1" dirty="0" smtClean="0">
                <a:solidFill>
                  <a:srgbClr val="FF0000"/>
                </a:solidFill>
              </a:rPr>
              <a:t> الالكتروني</a:t>
            </a:r>
            <a:r>
              <a:rPr lang="en-US" sz="4800" dirty="0">
                <a:solidFill>
                  <a:srgbClr val="FF0000"/>
                </a:solidFill>
              </a:rPr>
              <a:t/>
            </a:r>
            <a:br>
              <a:rPr lang="en-US" sz="4800" dirty="0">
                <a:solidFill>
                  <a:srgbClr val="FF0000"/>
                </a:solidFill>
              </a:rPr>
            </a:br>
            <a:r>
              <a:rPr lang="ar-IQ" sz="2400" b="1" dirty="0" smtClean="0"/>
              <a:t> عبارة </a:t>
            </a:r>
            <a:r>
              <a:rPr lang="ar-IQ" sz="2400" b="1" dirty="0"/>
              <a:t>عن سيل من الالكترونات اللازمة لعمل جهاز الماسح .المدفع الالكتروني قد يكون احد النوعين </a:t>
            </a:r>
            <a:r>
              <a:rPr lang="ar-IQ" sz="2400" b="1" dirty="0" smtClean="0"/>
              <a:t>التاليين:</a:t>
            </a:r>
            <a:r>
              <a:rPr lang="ar-IQ" sz="2400" b="1" dirty="0" smtClean="0">
                <a:solidFill>
                  <a:srgbClr val="FF0000"/>
                </a:solidFill>
              </a:rPr>
              <a:t>1-</a:t>
            </a:r>
            <a:r>
              <a:rPr lang="ar-IQ" sz="2400" b="1" dirty="0" smtClean="0"/>
              <a:t>المدفع </a:t>
            </a:r>
            <a:r>
              <a:rPr lang="ar-IQ" sz="2400" b="1" dirty="0"/>
              <a:t>الحراري وهو الأكثر شيوعا ويعمل من خلال استخدام الطاقة الحرارية في فتيلة وغالبا ما تكون فتيلة من التنجستن مثل تلك التي في المصباح الكهرباىي لانها تمتلك نقطة انصهار عالية.وتعمل الفتيلة عند ارتفاع درجة حرارتها نتيجة لمرور تيار كهرباىي فيها على ارسال فيض من الالكترونات توجه هذه الالكترونات الى العينة المراد فحصها.والنوع الاخر هو </a:t>
            </a:r>
            <a:r>
              <a:rPr lang="ar-IQ" sz="2400" b="1" dirty="0" smtClean="0">
                <a:solidFill>
                  <a:srgbClr val="FF0000"/>
                </a:solidFill>
              </a:rPr>
              <a:t>2-</a:t>
            </a:r>
            <a:r>
              <a:rPr lang="ar-IQ" sz="2400" b="1" dirty="0" smtClean="0"/>
              <a:t>مدفع </a:t>
            </a:r>
            <a:r>
              <a:rPr lang="ar-IQ" sz="2400" b="1" dirty="0"/>
              <a:t>المجال الكهرباىي حيث يعمل هذا من خلال انتاج مجال كهرباىي كبير يعمل على سحب الالكترونات من ذرات المادة التي ستنتج الالكترونات .المدفع الالكتروني بنوعيه </a:t>
            </a:r>
            <a:r>
              <a:rPr lang="ar-IQ" sz="2400" b="1" dirty="0" smtClean="0"/>
              <a:t>يوضع </a:t>
            </a:r>
            <a:r>
              <a:rPr lang="ar-IQ" sz="2400" b="1" dirty="0"/>
              <a:t>عادة اما في اعلى الجهاز او في اسفله ويقوم باطلاق سيل الالكترونات على العينة المراد فحصها .هذه الالكترونات في العادة لا تذهب الى المكان المطلوب بشكل تلقاىي ومن هنا نحتاج الى توجهها وهذا </a:t>
            </a:r>
            <a:r>
              <a:rPr lang="ar-IQ" sz="2400" b="1" dirty="0" smtClean="0"/>
              <a:t>تقوم </a:t>
            </a:r>
            <a:r>
              <a:rPr lang="ar-IQ" sz="2400" b="1" dirty="0"/>
              <a:t>به </a:t>
            </a:r>
            <a:r>
              <a:rPr lang="ar-IQ" sz="2400" b="1" dirty="0" smtClean="0"/>
              <a:t>العدسات</a:t>
            </a:r>
            <a:r>
              <a:rPr lang="ar-IQ" sz="2800" b="1" dirty="0" smtClean="0"/>
              <a:t>.</a:t>
            </a:r>
            <a:endParaRPr lang="en-US" sz="2800" dirty="0"/>
          </a:p>
        </p:txBody>
      </p:sp>
    </p:spTree>
    <p:extLst>
      <p:ext uri="{BB962C8B-B14F-4D97-AF65-F5344CB8AC3E}">
        <p14:creationId xmlns:p14="http://schemas.microsoft.com/office/powerpoint/2010/main" val="69670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8229600" cy="632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302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355080"/>
          </a:xfrm>
        </p:spPr>
        <p:txBody>
          <a:bodyPr>
            <a:noAutofit/>
          </a:bodyPr>
          <a:lstStyle/>
          <a:p>
            <a:pPr algn="just" rtl="1"/>
            <a:r>
              <a:rPr lang="ar-IQ" sz="5400" b="1" dirty="0" smtClean="0">
                <a:solidFill>
                  <a:srgbClr val="FF0000"/>
                </a:solidFill>
              </a:rPr>
              <a:t>العدسات</a:t>
            </a:r>
            <a:r>
              <a:rPr lang="en-US" sz="2800" dirty="0"/>
              <a:t/>
            </a:r>
            <a:br>
              <a:rPr lang="en-US" sz="2800" dirty="0"/>
            </a:br>
            <a:r>
              <a:rPr lang="ar-IQ" sz="2800" b="1" dirty="0"/>
              <a:t>مثل الميكروسكوب الضوىي فان جهاز الماسح يستخدم عدسات لاظهار صور دقيقة ومفصلة والعدسات في هذه الأجهزة تعمل بشكل مختلف تماما,فهي ليست مصنوعة من الزجاج بل هي عدسات مصنوعة من مغناطيسيات قادرة على توجيه مسار الالكترونات وبفعل ذلك </a:t>
            </a:r>
            <a:r>
              <a:rPr lang="ar-IQ" sz="2800" b="1" dirty="0" smtClean="0"/>
              <a:t>تقوم </a:t>
            </a:r>
            <a:r>
              <a:rPr lang="ar-IQ" sz="2800" b="1" dirty="0"/>
              <a:t>هذه العدسات بتوجيه الالكترونات والتحكم في مسارها,مما يضمن ان تصل الالكترونات الى المكان المطلوب </a:t>
            </a:r>
            <a:r>
              <a:rPr lang="ar-IQ" sz="2800" b="1" dirty="0" smtClean="0"/>
              <a:t>وبدقة.هذه العدسات مصنوعة من لفاىف الاسلاك التي تخلق مجالات مغناطيسيةتضغط الالكترونات اثناء انتقالها من خلالها.</a:t>
            </a:r>
            <a:endParaRPr lang="en-US" sz="2800" dirty="0"/>
          </a:p>
        </p:txBody>
      </p:sp>
    </p:spTree>
    <p:extLst>
      <p:ext uri="{BB962C8B-B14F-4D97-AF65-F5344CB8AC3E}">
        <p14:creationId xmlns:p14="http://schemas.microsoft.com/office/powerpoint/2010/main" val="3528603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440680"/>
          </a:xfrm>
        </p:spPr>
        <p:txBody>
          <a:bodyPr>
            <a:normAutofit fontScale="90000"/>
          </a:bodyPr>
          <a:lstStyle/>
          <a:p>
            <a:pPr algn="ctr" rtl="1"/>
            <a:r>
              <a:rPr lang="ar-IQ" dirty="0" smtClean="0"/>
              <a:t/>
            </a:r>
            <a:br>
              <a:rPr lang="ar-IQ" dirty="0" smtClean="0"/>
            </a:br>
            <a:r>
              <a:rPr lang="ar-IQ" b="1" dirty="0" smtClean="0">
                <a:solidFill>
                  <a:srgbClr val="FF0000"/>
                </a:solidFill>
              </a:rPr>
              <a:t>مفرغةالهواء</a:t>
            </a:r>
            <a:r>
              <a:rPr lang="en-US" b="1" dirty="0">
                <a:solidFill>
                  <a:srgbClr val="FF0000"/>
                </a:solidFill>
              </a:rPr>
              <a:t> Vacuum chamber </a:t>
            </a:r>
            <a:r>
              <a:rPr lang="ar-IQ" b="1" dirty="0" smtClean="0">
                <a:solidFill>
                  <a:srgbClr val="FF0000"/>
                </a:solidFill>
              </a:rPr>
              <a:t/>
            </a:r>
            <a:br>
              <a:rPr lang="ar-IQ" b="1" dirty="0" smtClean="0">
                <a:solidFill>
                  <a:srgbClr val="FF0000"/>
                </a:solidFill>
              </a:rPr>
            </a:br>
            <a:r>
              <a:rPr lang="ar-IQ" dirty="0" smtClean="0"/>
              <a:t>لغرض تشغيل الجهاز يجب ان تفريغ غرفة العينة من الهواء بشكل كامل والعمل في الفراغ حيث الالكترونات يمكنها ان تصطدم بجزيىات الهواء ولا تصل للعينة اذا كانت غير مفرغة إضافة الى ان هذه الالكترونات قد تدفع جزيىات الهواء ان تتفاعل مع سطح العينة وبالتالي تتغير ملامح العينة وتفسد.</a:t>
            </a:r>
            <a:endParaRPr lang="en-US" dirty="0"/>
          </a:p>
        </p:txBody>
      </p:sp>
    </p:spTree>
    <p:extLst>
      <p:ext uri="{BB962C8B-B14F-4D97-AF65-F5344CB8AC3E}">
        <p14:creationId xmlns:p14="http://schemas.microsoft.com/office/powerpoint/2010/main" val="2280057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6126480"/>
          </a:xfrm>
        </p:spPr>
        <p:txBody>
          <a:bodyPr>
            <a:normAutofit/>
          </a:bodyPr>
          <a:lstStyle/>
          <a:p>
            <a:pPr algn="just" rtl="1"/>
            <a:r>
              <a:rPr lang="ar-IQ" sz="4900" b="1" dirty="0" smtClean="0">
                <a:solidFill>
                  <a:srgbClr val="FF0000"/>
                </a:solidFill>
              </a:rPr>
              <a:t>غرفةالعينة</a:t>
            </a:r>
            <a:r>
              <a:rPr lang="en-US" sz="4900" dirty="0" smtClean="0">
                <a:solidFill>
                  <a:srgbClr val="FF0000"/>
                </a:solidFill>
              </a:rPr>
              <a:t/>
            </a:r>
            <a:br>
              <a:rPr lang="en-US" sz="4900" dirty="0" smtClean="0">
                <a:solidFill>
                  <a:srgbClr val="FF0000"/>
                </a:solidFill>
              </a:rPr>
            </a:br>
            <a:r>
              <a:rPr lang="ar-IQ" sz="2200" b="1" dirty="0" smtClean="0"/>
              <a:t>غرفة العينة في جهاز الماسح وهو المكان الذي يتم فيه وضع العينة المراد فحصها </a:t>
            </a:r>
            <a:r>
              <a:rPr lang="ar-IQ" sz="2200" b="1" dirty="0" smtClean="0"/>
              <a:t>.</a:t>
            </a:r>
            <a:r>
              <a:rPr lang="en-US" sz="2200" b="1" dirty="0" smtClean="0"/>
              <a:t> </a:t>
            </a:r>
            <a:r>
              <a:rPr lang="ar-IQ" sz="2200" b="1" dirty="0" smtClean="0"/>
              <a:t>غرفة </a:t>
            </a:r>
            <a:r>
              <a:rPr lang="ar-IQ" sz="2200" b="1" dirty="0" smtClean="0"/>
              <a:t>العينة يجب ان تكون قوية ومعزولة عن أي اهتزازات .وفي الواقع فان أجهزة الماسح حساسة للغاية ولهذا يتم تركيب هذه الأجهزة وتثبيتها في الطابق الأرضي من الجهاز.وبالاضافة الى وظيفة غرفة العينة في الحفاظ على العينة ثابتة فانها أيضا تلعب دورا أساسيا في تحريك العينة بزوايا محددة </a:t>
            </a:r>
            <a:r>
              <a:rPr lang="ar-IQ" sz="2200" b="1" dirty="0"/>
              <a:t>لفحص أجزاء مختلفة فيها دون الحاجة الى إعادة تثبيتها في كل مرة يراد النظر الى جزء او زاوية مختلفة من العينة. </a:t>
            </a:r>
            <a:r>
              <a:rPr lang="en-US" sz="2200" dirty="0"/>
              <a:t/>
            </a:r>
            <a:br>
              <a:rPr lang="en-US" sz="2200" dirty="0"/>
            </a:br>
            <a:r>
              <a:rPr lang="en-US" sz="2200" b="1" dirty="0" smtClean="0"/>
              <a:t> </a:t>
            </a:r>
            <a:endParaRPr lang="en-US" sz="2200" dirty="0"/>
          </a:p>
        </p:txBody>
      </p:sp>
    </p:spTree>
    <p:extLst>
      <p:ext uri="{BB962C8B-B14F-4D97-AF65-F5344CB8AC3E}">
        <p14:creationId xmlns:p14="http://schemas.microsoft.com/office/powerpoint/2010/main" val="8959456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3783</TotalTime>
  <Words>28</Words>
  <Application>Microsoft Office PowerPoint</Application>
  <PresentationFormat>On-screen Show (4:3)</PresentationFormat>
  <Paragraphs>15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Solstice</vt:lpstr>
      <vt:lpstr>ا.م.د زينب جمعة صويح   ا.م.احمد  جاسم محمد                       </vt:lpstr>
      <vt:lpstr>PowerPoint Presentation</vt:lpstr>
      <vt:lpstr> مكونات الميكروسكوب الالكتروني الماسح  1-المدفع الالكتروني  ELECTRON GUN 2-العدسات LENSECE 3-  مفرغة الهواء  VACUUM CHAMBE 4- غرفة العينة SAMPLE CHAMBER 5- الكواشف  DETECTORS  </vt:lpstr>
      <vt:lpstr>  قبل ان يقوم الباحث بالحصول على الصور من جهاز الماسح فان عليه ان يجهزالعينة مسبقا لتكون جاهزة كعينة للفحص بالجهاز.لان الجهاز يعمل في الفراغ ويعتمد على المجالات المغناطيسية لذلك فان تحضير العينة قد يكون امرا معقدا بعض الشيء حيث يبدا الباحث بتنظيف العينة من أي غبار او عوالق.وبعد ان تتم عملية التنظيف يتم وضع العينة على الحامل الخاص بجهاز الماسح اذا كانت العينة موصلة  للكهرباء.وفي حالة ان تكون العينة غير موصلة للكهرباء يتم تغطية العينة بمادة موصلة مثل الذهب او البلاتينيوم من خلال عملية تعرف sputter coating باسم الطلاء بالانتزاع وهي تقنية تستخدم في انتاج الاغشية الرقيقة.وهذه التقنية تطبق طبقة رقيقة على العينة تجعلها موصلة  . </vt:lpstr>
      <vt:lpstr> المدفع/ الالكتروني  عبارة عن سيل من الالكترونات اللازمة لعمل جهاز الماسح .المدفع الالكتروني قد يكون احد النوعين التاليين:1-المدفع الحراري وهو الأكثر شيوعا ويعمل من خلال استخدام الطاقة الحرارية في فتيلة وغالبا ما تكون فتيلة من التنجستن مثل تلك التي في المصباح الكهرباىي لانها تمتلك نقطة انصهار عالية.وتعمل الفتيلة عند ارتفاع درجة حرارتها نتيجة لمرور تيار كهرباىي فيها على ارسال فيض من الالكترونات توجه هذه الالكترونات الى العينة المراد فحصها.والنوع الاخر هو 2-مدفع المجال الكهرباىي حيث يعمل هذا من خلال انتاج مجال كهرباىي كبير يعمل على سحب الالكترونات من ذرات المادة التي ستنتج الالكترونات .المدفع الالكتروني بنوعيه يوضع عادة اما في اعلى الجهاز او في اسفله ويقوم باطلاق سيل الالكترونات على العينة المراد فحصها .هذه الالكترونات في العادة لا تذهب الى المكان المطلوب بشكل تلقاىي ومن هنا نحتاج الى توجهها وهذا تقوم به العدسات.</vt:lpstr>
      <vt:lpstr>PowerPoint Presentation</vt:lpstr>
      <vt:lpstr>العدسات مثل الميكروسكوب الضوىي فان جهاز الماسح يستخدم عدسات لاظهار صور دقيقة ومفصلة والعدسات في هذه الأجهزة تعمل بشكل مختلف تماما,فهي ليست مصنوعة من الزجاج بل هي عدسات مصنوعة من مغناطيسيات قادرة على توجيه مسار الالكترونات وبفعل ذلك تقوم هذه العدسات بتوجيه الالكترونات والتحكم في مسارها,مما يضمن ان تصل الالكترونات الى المكان المطلوب وبدقة.هذه العدسات مصنوعة من لفاىف الاسلاك التي تخلق مجالات مغناطيسيةتضغط الالكترونات اثناء انتقالها من خلالها.</vt:lpstr>
      <vt:lpstr> مفرغةالهواء Vacuum chamber  لغرض تشغيل الجهاز يجب ان تفريغ غرفة العينة من الهواء بشكل كامل والعمل في الفراغ حيث الالكترونات يمكنها ان تصطدم بجزيىات الهواء ولا تصل للعينة اذا كانت غير مفرغة إضافة الى ان هذه الالكترونات قد تدفع جزيىات الهواء ان تتفاعل مع سطح العينة وبالتالي تتغير ملامح العينة وتفسد.</vt:lpstr>
      <vt:lpstr>غرفةالعينة غرفة العينة في جهاز الماسح وهو المكان الذي يتم فيه وضع العينة المراد فحصها . غرفة العينة يجب ان تكون قوية ومعزولة عن أي اهتزازات .وفي الواقع فان أجهزة الماسح حساسة للغاية ولهذا يتم تركيب هذه الأجهزة وتثبيتها في الطابق الأرضي من الجهاز.وبالاضافة الى وظيفة غرفة العينة في الحفاظ على العينة ثابتة فانها أيضا تلعب دورا أساسيا في تحريك العينة بزوايا محددة لفحص أجزاء مختلفة فيها دون الحاجة الى إعادة تثبيتها في كل مرة يراد النظر الى جزء او زاوية مختلفة من العينة.   </vt:lpstr>
      <vt:lpstr>PowerPoint Presentation</vt:lpstr>
      <vt:lpstr> الكواشف:Detectors الكواشف هنا تشبة العدسات العينية في المجهر الضوىي الا ان الامر يكون هنا اكثر تعقيدا فالكواشف في هذا الجهاز ترصد تفاعل سيل الالكترونات او تيار الالكترونات مع العينة المراد فحصها بطرق مختلفة .فعلى سبيل المثال بعض الكواشف ترصد الالكترونات الثانوية,وهي الالكترونات المتحررة من السطح الخارجي من العينة بفعل تيار الالكترونات ,وكذلك توجد بنفس الجهاز كواشف اشعة اكس والتي تمكن العلماء من تحليل العينة ومعرفة طبيعة تركيب هذه المركبات الموجودة بالعينة.</vt:lpstr>
      <vt:lpstr>PowerPoint Presentation</vt:lpstr>
      <vt:lpstr>PowerPoint Presentation</vt:lpstr>
      <vt:lpstr>PowerPoint Presentation</vt:lpstr>
      <vt:lpstr>PowerPoint Presentation</vt:lpstr>
      <vt:lpstr>  المجهر الإلكتروني الماسح هو نوع من أنواع المجاهر الإلكترونية التي تنتج صور عينة عن طريق مسح ذلك النموذج مع شعاع مركز من الإلكترونات. تتفاعل الإلكترونات مع الذرات في العينة، وتنتج إشارات مختلفة تحتوي على معلومات حول تضاريس السطح وتكوينه. يتم مسح شعاع الإلكترون بشكل عام باستخدام المسح النقطي ويتم الجمع بين موقع الشعاع مع الإشارة لإنتاج صورة. إن أسلوب المجهر الإلكتروني الماسح الأكثر شيوعًا هو الكشف عن الإلكترونات الثانوية المنبعثة من ذرات مثارة بواسطة شعاع الإلكترون. يعتمد عدد الإلكترونات الثانوية التي يمكن اكتشافها، من بين أمور أخرى، على تضاريس العينة. عن طريق مسح العينة وجمع الإلكترونات الثانوية التي تنبعث باستخدام كاشف خاص، يتم إنشاء صورة عرض تضاريس السطح. </vt:lpstr>
      <vt:lpstr>PowerPoint Presentation</vt:lpstr>
      <vt:lpstr>PowerPoint Presentation</vt:lpstr>
      <vt:lpstr>PowerPoint Presentation</vt:lpstr>
      <vt:lpstr>        وأخيرا يجب اتخاذ بعض إجراءات الوقاية والسلامة عند تشغيل هذه الأجهزة .فعند عمل هذه الأجهزة فانه ينتج عنها صور اشعة اكس عندما تصطدم الالكترونات بالعينة وكما نعلم فان اشعة اكس ضارة على الانسان الا انه لا يجب عليك القلق من التعرض لاشعة اكس هذا لان العينة تكون معزولة تماما واشعة اكس المتولدة لا تصل للشخص المشغل للجهاز.</vt:lpstr>
      <vt:lpstr> شكرا للاصغاء</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56</cp:revision>
  <dcterms:created xsi:type="dcterms:W3CDTF">2021-05-31T06:22:58Z</dcterms:created>
  <dcterms:modified xsi:type="dcterms:W3CDTF">2021-06-15T19:47:40Z</dcterms:modified>
</cp:coreProperties>
</file>